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99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40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58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4963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540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70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704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878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02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4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87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93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79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0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08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31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69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A5DF895-A9A8-43B4-B97B-CD4B72C0CE90}" type="datetimeFigureOut">
              <a:rPr lang="ru-RU" smtClean="0"/>
              <a:pPr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FF14-CCE6-4B94-BD82-FB79B198D3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905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2721" y="4267665"/>
            <a:ext cx="9144000" cy="2387600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Херсонський державний університет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української й іноземної філології та журналістики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англійської філології та прикладної лінгвістики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ВК5. Переклад і редагування та художніх/нехудожніх типів текстів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Гізер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В.В.)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Філологія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(Романські мови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літератури (переклад включно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– 20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Мета та завдання навчальної дисципліни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Курс «Основи перекладу та редагування текстів різних функціональних стилів» має </a:t>
            </a:r>
            <a:r>
              <a:rPr lang="uk-UA" b="1" dirty="0"/>
              <a:t>на меті</a:t>
            </a:r>
            <a:r>
              <a:rPr lang="uk-UA" dirty="0"/>
              <a:t> ознайомлення студентів з основними положеннями сучасного перекладознавства та редакторського опрацювання тексту перекладу, специфікою перекладу текстів різних жанрів, виконаних  близькоспорідненими та віддаленими мовам, та принципами виконання перекладознавчого аналізу тексту оригіналу й тексту перекладу. Метою курсу також виступає надання знань з базисних засад перекладу, а також новітніх надбань зі стилістики, </a:t>
            </a:r>
            <a:r>
              <a:rPr lang="uk-UA" dirty="0" err="1"/>
              <a:t>контрастивної</a:t>
            </a:r>
            <a:r>
              <a:rPr lang="uk-UA" dirty="0"/>
              <a:t> стилістики англійської та української мов, лінгвокраїнознавства, </a:t>
            </a:r>
            <a:r>
              <a:rPr lang="uk-UA" dirty="0" err="1"/>
              <a:t>лінгвокультурології</a:t>
            </a:r>
            <a:r>
              <a:rPr lang="uk-UA" dirty="0"/>
              <a:t>, лексикології, які забезпечують ефективне редагування перекладів текстів різних стилів.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5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Мета та завдання навчальної дисципліни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/>
              <a:t>Основними завданнями </a:t>
            </a:r>
            <a:r>
              <a:rPr lang="uk-UA" dirty="0"/>
              <a:t>курсу постають: </a:t>
            </a:r>
            <a:endParaRPr lang="ru-RU" dirty="0"/>
          </a:p>
          <a:p>
            <a:pPr lvl="0" algn="just"/>
            <a:r>
              <a:rPr lang="uk-UA" dirty="0"/>
              <a:t>ознайомити студентів з основними проблемами сучасного перекладознавства та перекладацького редагування; </a:t>
            </a:r>
            <a:endParaRPr lang="ru-RU" dirty="0"/>
          </a:p>
          <a:p>
            <a:pPr lvl="0" algn="just"/>
            <a:r>
              <a:rPr lang="uk-UA" dirty="0"/>
              <a:t>висвітлити особливості роботи редактора на всіх етапах співпраці з перекладачем і в підготовці тексту до друку;</a:t>
            </a:r>
            <a:endParaRPr lang="ru-RU" dirty="0"/>
          </a:p>
          <a:p>
            <a:pPr lvl="0" algn="just"/>
            <a:r>
              <a:rPr lang="uk-UA" dirty="0"/>
              <a:t>сформувати знання та прищепити навички практичного оволодіння способами і прийомами перекладу та редагування текстів різних стилів; </a:t>
            </a:r>
            <a:endParaRPr lang="ru-RU" dirty="0"/>
          </a:p>
          <a:p>
            <a:pPr lvl="0" algn="just"/>
            <a:r>
              <a:rPr lang="uk-UA" dirty="0"/>
              <a:t>розвивати вміння перекладознавчого аналізу оригінальних текстів різних функціональних стилів та їх перекладів;</a:t>
            </a:r>
            <a:endParaRPr lang="ru-RU" dirty="0"/>
          </a:p>
          <a:p>
            <a:pPr lvl="0" algn="just"/>
            <a:r>
              <a:rPr lang="uk-UA" dirty="0"/>
              <a:t>удосконалити навички роботи з теоретичною, методичною і довідковою літературою та словниками різних типів.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710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У результаті вивчення навчальної дисципліни студент повинен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знати:</a:t>
            </a:r>
            <a:r>
              <a:rPr lang="uk-UA" dirty="0"/>
              <a:t> особливості здійснення процесу перекладу та критерії оцінки якості перекладу, які вважаються релевантними до перекладів текстів різних функціональних стилів; етапи роботи перекладача з першотвором; специфіку передачі у перекладі лексико-стилістичних особливостей текстів художніх і нехудожніх жанрів.</a:t>
            </a:r>
            <a:endParaRPr lang="ru-RU" dirty="0"/>
          </a:p>
          <a:p>
            <a:pPr algn="just"/>
            <a:r>
              <a:rPr lang="uk-UA" b="1" dirty="0"/>
              <a:t>вміти:</a:t>
            </a:r>
            <a:r>
              <a:rPr lang="uk-UA" dirty="0"/>
              <a:t>  застосовувати теоретичні засади сучасного перекладознавства до відтворення у перекладі лексико-стилістичних ознак текстів різних жанрів; виконувати перекладознавчий аналіз тексту оригіналу і перекладу з метою встановлення еквівалентності / адекватності відтворення мовностилістичних одиниць першотвору в перекладі; обґрунтувати правомірність застосування тих чи інших перекладацьких трансформацій на різних рівнях тексту та пропонувати перекладацькі варіанти, адекватні з огляду на контекст вживання лексичних одиниць та жанрово-стилістичні особливості тексту.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939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Програма навчальної дисципліни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2200" b="1" dirty="0"/>
              <a:t>Змістовий модуль 1. Специфіка перекладу та редагування художніх текстів. </a:t>
            </a:r>
            <a:endParaRPr lang="ru-RU" sz="2200" dirty="0"/>
          </a:p>
          <a:p>
            <a:pPr marL="0" indent="0" algn="just">
              <a:buNone/>
            </a:pPr>
            <a:r>
              <a:rPr lang="uk-UA" sz="2200" b="1" dirty="0"/>
              <a:t>Лекції.</a:t>
            </a:r>
            <a:endParaRPr lang="ru-RU" sz="2200" dirty="0"/>
          </a:p>
          <a:p>
            <a:pPr lvl="0" algn="just"/>
            <a:r>
              <a:rPr lang="uk-UA" sz="2200" dirty="0" smtClean="0"/>
              <a:t>Етапи </a:t>
            </a:r>
            <a:r>
              <a:rPr lang="uk-UA" sz="2200" dirty="0"/>
              <a:t>створення та редагування перекладу. Вимоги до перекладача. Вимоги до редактора </a:t>
            </a:r>
            <a:endParaRPr lang="ru-RU" sz="2200" dirty="0"/>
          </a:p>
          <a:p>
            <a:pPr lvl="0" algn="just"/>
            <a:r>
              <a:rPr lang="uk-UA" sz="2200" dirty="0" smtClean="0"/>
              <a:t>Лексичні </a:t>
            </a:r>
            <a:r>
              <a:rPr lang="uk-UA" sz="2200" dirty="0"/>
              <a:t>та синтаксичні трансформації. Редагування тексту перекладу </a:t>
            </a:r>
            <a:endParaRPr lang="ru-RU" sz="2200" dirty="0"/>
          </a:p>
          <a:p>
            <a:pPr lvl="0" algn="just"/>
            <a:r>
              <a:rPr lang="uk-UA" sz="2200" dirty="0"/>
              <a:t>Перекладознавчий аналіз тексту </a:t>
            </a:r>
            <a:endParaRPr lang="ru-RU" sz="2200" dirty="0"/>
          </a:p>
          <a:p>
            <a:pPr lvl="0" algn="just"/>
            <a:r>
              <a:rPr lang="uk-UA" sz="2200" dirty="0"/>
              <a:t>Специфіка перекладу власних назв, фразеологізмів. Редагування тексту перекладу </a:t>
            </a:r>
            <a:endParaRPr lang="ru-RU" sz="2200" dirty="0"/>
          </a:p>
          <a:p>
            <a:pPr lvl="0" algn="just"/>
            <a:r>
              <a:rPr lang="uk-UA" sz="2200" dirty="0"/>
              <a:t>Переклад </a:t>
            </a:r>
            <a:r>
              <a:rPr lang="uk-UA" sz="2200" dirty="0" err="1"/>
              <a:t>емоційно</a:t>
            </a:r>
            <a:r>
              <a:rPr lang="uk-UA" sz="2200" dirty="0"/>
              <a:t>-експресивних одиниць, сленгу, звукового символізму, каламбурів.</a:t>
            </a:r>
            <a:endParaRPr lang="ru-RU" sz="2200" dirty="0"/>
          </a:p>
          <a:p>
            <a:pPr lvl="0" algn="just"/>
            <a:r>
              <a:rPr lang="uk-UA" sz="2200" dirty="0"/>
              <a:t>Редагування перекладу художнього тексту.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6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Програма навчальної дисципліни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/>
              <a:t>Змістовий модуль 2. Специфіка перекладу нехудожніх типів текстів.</a:t>
            </a:r>
            <a:endParaRPr lang="ru-RU" dirty="0"/>
          </a:p>
          <a:p>
            <a:pPr marL="0" indent="0" algn="just">
              <a:buNone/>
            </a:pPr>
            <a:r>
              <a:rPr lang="uk-UA" b="1" dirty="0"/>
              <a:t>Лекції.</a:t>
            </a:r>
            <a:endParaRPr lang="ru-RU" dirty="0"/>
          </a:p>
          <a:p>
            <a:pPr lvl="0" algn="just"/>
            <a:r>
              <a:rPr lang="uk-UA" dirty="0"/>
              <a:t>Лексико-стилістичні особливості наукового стилю. Переклад термінів, неологізмів, </a:t>
            </a:r>
            <a:r>
              <a:rPr lang="uk-UA" dirty="0" err="1"/>
              <a:t>інтернаціоналізмів</a:t>
            </a:r>
            <a:r>
              <a:rPr lang="uk-UA" dirty="0"/>
              <a:t> </a:t>
            </a:r>
            <a:endParaRPr lang="ru-RU" dirty="0"/>
          </a:p>
          <a:p>
            <a:pPr lvl="0" algn="just"/>
            <a:r>
              <a:rPr lang="uk-UA" dirty="0"/>
              <a:t>Переклад науково-технічного тексту. Перекладознавчий аналіз тексту.</a:t>
            </a:r>
            <a:endParaRPr lang="ru-RU" dirty="0"/>
          </a:p>
          <a:p>
            <a:pPr lvl="0" algn="just"/>
            <a:r>
              <a:rPr lang="uk-UA" dirty="0"/>
              <a:t>Морфологічні трансформації. Переклад дієприкметників англійської та російської мов українською.</a:t>
            </a:r>
            <a:endParaRPr lang="ru-RU" dirty="0"/>
          </a:p>
          <a:p>
            <a:pPr lvl="0" algn="just"/>
            <a:r>
              <a:rPr lang="uk-UA" dirty="0"/>
              <a:t>Редагування перекладу нехудожнього  тексту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1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Програмні результати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/>
              <a:t>Упевнено </a:t>
            </a:r>
            <a:r>
              <a:rPr lang="uk-UA" dirty="0"/>
              <a:t>володіти державною та іноземною мовами для реалізації письмової та усної комунікації, зокрема в ситуаціях професійного й наукового спілкування; презентувати результати досліджень державною та іноземною мовами; вміти вести іноземною мовою бесіду-діалог наукового характеру, користуватися  правилами </a:t>
            </a:r>
            <a:r>
              <a:rPr lang="uk-UA" dirty="0" err="1"/>
              <a:t>мовного</a:t>
            </a:r>
            <a:r>
              <a:rPr lang="uk-UA" dirty="0"/>
              <a:t> етикету, читати літературу зі спеціальності, перекладати тексти філологічної проблематики, складати анотації, реферати, наукові виступи іноземною мовою.</a:t>
            </a:r>
            <a:endParaRPr lang="ru-RU" dirty="0"/>
          </a:p>
          <a:p>
            <a:pPr algn="just"/>
            <a:r>
              <a:rPr lang="uk-UA" dirty="0" smtClean="0"/>
              <a:t>Знаходити </a:t>
            </a:r>
            <a:r>
              <a:rPr lang="uk-UA" dirty="0"/>
              <a:t>оптимальні шляхи ефективної взаємодії у професійному колективі та з представниками інших професійних груп різного рівня; управління  освітнім процесом; ефективне здійснення комунікативно-навчальної функції (з охопленням інформаційного, мотиваційно-стимулюючого та контрольно-коригуючого компонентів); </a:t>
            </a:r>
            <a:r>
              <a:rPr lang="uk-UA" dirty="0" err="1"/>
              <a:t>конструктивно</a:t>
            </a:r>
            <a:r>
              <a:rPr lang="uk-UA" dirty="0"/>
              <a:t>-проектних функцій: планувати і творчо конструювати робочий процес; організаторської функції: творчо розв’язувати методичні задачі в процесі роботи, вносити до планів науково виважені корективи з метою досягнення бажаного результату.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254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Програмні результати навчання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Застосовувати </a:t>
            </a:r>
            <a:r>
              <a:rPr lang="uk-UA" dirty="0"/>
              <a:t>знання про експресивні, емоційні, логічні засоби мови та техніку мовлення для досягнення запланованого прагматичного результату й організації успішної комунікації.</a:t>
            </a:r>
            <a:endParaRPr lang="ru-RU" dirty="0"/>
          </a:p>
          <a:p>
            <a:pPr algn="just"/>
            <a:r>
              <a:rPr lang="uk-UA" dirty="0" smtClean="0"/>
              <a:t>Збирати </a:t>
            </a:r>
            <a:r>
              <a:rPr lang="uk-UA" dirty="0"/>
              <a:t>й систематизувати </a:t>
            </a:r>
            <a:r>
              <a:rPr lang="uk-UA" dirty="0" err="1"/>
              <a:t>мовні</a:t>
            </a:r>
            <a:r>
              <a:rPr lang="uk-UA" dirty="0"/>
              <a:t>, літературні факти, інтерпретувати й перекладати тексти різних стилів і жанрів української мови та літератури; працювати з науковою літературою, визначати  суть та характер нерозв’язаних наукових проблем; узагальнювати й класифікувати емпіричний матеріал, вирішувати завдання пошукового та проблемного характеру тощо.</a:t>
            </a:r>
            <a:endParaRPr lang="ru-RU" dirty="0"/>
          </a:p>
          <a:p>
            <a:pPr algn="just"/>
            <a:r>
              <a:rPr lang="ru-RU" dirty="0" err="1" smtClean="0"/>
              <a:t>Створювати</a:t>
            </a:r>
            <a:r>
              <a:rPr lang="ru-RU" dirty="0"/>
              <a:t>, </a:t>
            </a:r>
            <a:r>
              <a:rPr lang="ru-RU" dirty="0" err="1"/>
              <a:t>аналізувати</a:t>
            </a:r>
            <a:r>
              <a:rPr lang="ru-RU" dirty="0"/>
              <a:t> й </a:t>
            </a:r>
            <a:r>
              <a:rPr lang="ru-RU" dirty="0" err="1"/>
              <a:t>редагувати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стилів</a:t>
            </a:r>
            <a:r>
              <a:rPr lang="ru-RU" dirty="0"/>
              <a:t> та </a:t>
            </a:r>
            <a:r>
              <a:rPr lang="ru-RU" dirty="0" err="1"/>
              <a:t>жанрів</a:t>
            </a:r>
            <a:r>
              <a:rPr lang="ru-RU" dirty="0"/>
              <a:t>; </a:t>
            </a:r>
            <a:r>
              <a:rPr lang="ru-RU" dirty="0" err="1"/>
              <a:t>здійснювати</a:t>
            </a:r>
            <a:r>
              <a:rPr lang="ru-RU" dirty="0"/>
              <a:t> переклад </a:t>
            </a:r>
            <a:r>
              <a:rPr lang="ru-RU" dirty="0" err="1"/>
              <a:t>англійськомовних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стилів</a:t>
            </a:r>
            <a:r>
              <a:rPr lang="ru-RU" dirty="0"/>
              <a:t>.</a:t>
            </a:r>
          </a:p>
          <a:p>
            <a:pPr algn="just"/>
            <a:r>
              <a:rPr lang="ru-RU" dirty="0" err="1" smtClean="0"/>
              <a:t>Обирати</a:t>
            </a:r>
            <a:r>
              <a:rPr lang="ru-RU" dirty="0" smtClean="0"/>
              <a:t> </a:t>
            </a:r>
            <a:r>
              <a:rPr lang="ru-RU" dirty="0" err="1"/>
              <a:t>оптимальні</a:t>
            </a:r>
            <a:r>
              <a:rPr lang="ru-RU" dirty="0"/>
              <a:t> </a:t>
            </a:r>
            <a:r>
              <a:rPr lang="ru-RU" dirty="0" err="1"/>
              <a:t>дослідницькі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й </a:t>
            </a:r>
            <a:r>
              <a:rPr lang="ru-RU" dirty="0" err="1"/>
              <a:t>методи</a:t>
            </a:r>
            <a:r>
              <a:rPr lang="ru-RU" dirty="0"/>
              <a:t> для </a:t>
            </a:r>
            <a:r>
              <a:rPr lang="ru-RU" dirty="0" err="1"/>
              <a:t>аналізу</a:t>
            </a:r>
            <a:r>
              <a:rPr lang="ru-RU" dirty="0"/>
              <a:t> конкретного </a:t>
            </a:r>
            <a:r>
              <a:rPr lang="ru-RU" dirty="0" err="1"/>
              <a:t>лінгвістичного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літературного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4850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</TotalTime>
  <Words>650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Ион</vt:lpstr>
      <vt:lpstr>Херсонський державний університет Факультет української й іноземної філології та журналістики кафедра англійської філології та прикладної лінгвістики  ВК5. Переклад і редагування та художніх/нехудожніх типів текстів (доцент Гізер В.В.) Філологія (Романські мови та літератури (переклад включно)  2020 – 2021 н.р.</vt:lpstr>
      <vt:lpstr>Мета та завдання навчальної дисципліни</vt:lpstr>
      <vt:lpstr>Мета та завдання навчальної дисципліни </vt:lpstr>
      <vt:lpstr>У результаті вивчення навчальної дисципліни студент повинен  </vt:lpstr>
      <vt:lpstr>Програма навчальної дисципліни </vt:lpstr>
      <vt:lpstr>Програма навчальної дисципліни</vt:lpstr>
      <vt:lpstr>Програмні результати навчання</vt:lpstr>
      <vt:lpstr>Програмні результати навчання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української й іноземної філології кафедра англійської філології та прикладної лінгвістики  ВК1. Актуальні проблеми сучасного перекладознавства «Філологія (Прикладна лінгвістика)» Спеціальність 035 Філологія, спеціалізація 035.10 Філологія (Прикладна лінгвістика) 221 група 2020 – 2012 н.р.</dc:title>
  <dc:creator>Пользователь Windows</dc:creator>
  <cp:lastModifiedBy>Пользователь</cp:lastModifiedBy>
  <cp:revision>10</cp:revision>
  <dcterms:created xsi:type="dcterms:W3CDTF">2020-08-12T14:09:45Z</dcterms:created>
  <dcterms:modified xsi:type="dcterms:W3CDTF">2020-08-18T20:06:25Z</dcterms:modified>
</cp:coreProperties>
</file>